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5" r:id="rId9"/>
    <p:sldId id="266" r:id="rId10"/>
    <p:sldId id="268" r:id="rId11"/>
    <p:sldId id="269" r:id="rId12"/>
    <p:sldId id="271" r:id="rId13"/>
    <p:sldId id="272" r:id="rId14"/>
    <p:sldId id="274" r:id="rId15"/>
    <p:sldId id="25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i.hdws.org/f/7db1/n/2559154c7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ИГРЫ ПО ТЕХНОЛОГИИ ТРИЗ ДЛЯ ДЕТЕЙ СТАРШЕЙ ГРУППЫ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3886200"/>
            <a:ext cx="6584776" cy="1752600"/>
          </a:xfrm>
        </p:spPr>
        <p:txBody>
          <a:bodyPr>
            <a:normAutofit/>
          </a:bodyPr>
          <a:lstStyle/>
          <a:p>
            <a:pPr algn="l"/>
            <a:r>
              <a:rPr lang="ru-RU" b="1">
                <a:solidFill>
                  <a:srgbClr val="0070C0"/>
                </a:solidFill>
              </a:rPr>
              <a:t> </a:t>
            </a:r>
            <a:r>
              <a:rPr lang="ru-RU" b="1" smtClean="0">
                <a:solidFill>
                  <a:srgbClr val="0070C0"/>
                </a:solidFill>
              </a:rPr>
              <a:t>      </a:t>
            </a:r>
            <a:r>
              <a:rPr lang="ru-RU" b="1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Бурухина</a:t>
            </a:r>
            <a:r>
              <a:rPr lang="ru-RU" b="1" dirty="0" smtClean="0">
                <a:solidFill>
                  <a:srgbClr val="0070C0"/>
                </a:solidFill>
              </a:rPr>
              <a:t> Е. В.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МБДОУ №75 «Синяя птица»  г.Калуги</a:t>
            </a:r>
            <a:endParaRPr lang="ru-RU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4098" name="Picture 2" descr="http://xn----7sbbfcarad9cxaaq2aflmf6g8g.xn--p1ai/images/c993vPNWOT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149080"/>
            <a:ext cx="1961974" cy="21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«Морфологическая таблица»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Цель: формирование у детей умения выявлять несколько морфологических признаков, значимых для решаемой задачи и составлять все возможные сочетания этих признаков.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закрепить названия геометрических фигур, цвета, их оттенки;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развить смекалку, творческое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воображение, мышление.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xn----7sbbfcarad9cxaaq2aflmf6g8g.xn--p1ai/images/c993vPNWOT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437112"/>
            <a:ext cx="1961974" cy="21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Содержимое 3" descr="http://i.hdws.org/f/7db1/n/2559154c7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Заполни таблицу: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11560" y="1340768"/>
          <a:ext cx="8064896" cy="50714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50504"/>
                <a:gridCol w="1656184"/>
                <a:gridCol w="1656184"/>
                <a:gridCol w="1728192"/>
                <a:gridCol w="1573832"/>
              </a:tblGrid>
              <a:tr h="79208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Двойная волна 3"/>
          <p:cNvSpPr/>
          <p:nvPr/>
        </p:nvSpPr>
        <p:spPr>
          <a:xfrm>
            <a:off x="2411760" y="1340768"/>
            <a:ext cx="914400" cy="720000"/>
          </a:xfrm>
          <a:prstGeom prst="double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Двойная волна 5"/>
          <p:cNvSpPr/>
          <p:nvPr/>
        </p:nvSpPr>
        <p:spPr>
          <a:xfrm>
            <a:off x="4067944" y="1340768"/>
            <a:ext cx="914400" cy="720000"/>
          </a:xfrm>
          <a:prstGeom prst="doubleWav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войная волна 6"/>
          <p:cNvSpPr/>
          <p:nvPr/>
        </p:nvSpPr>
        <p:spPr>
          <a:xfrm>
            <a:off x="5796136" y="1340768"/>
            <a:ext cx="914400" cy="720000"/>
          </a:xfrm>
          <a:prstGeom prst="doubleWav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волна 7"/>
          <p:cNvSpPr/>
          <p:nvPr/>
        </p:nvSpPr>
        <p:spPr>
          <a:xfrm>
            <a:off x="7452320" y="1340768"/>
            <a:ext cx="914400" cy="720000"/>
          </a:xfrm>
          <a:prstGeom prst="doubleWav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рапеция 13"/>
          <p:cNvSpPr/>
          <p:nvPr/>
        </p:nvSpPr>
        <p:spPr>
          <a:xfrm>
            <a:off x="755576" y="2276872"/>
            <a:ext cx="1152128" cy="683992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омб 16"/>
          <p:cNvSpPr/>
          <p:nvPr/>
        </p:nvSpPr>
        <p:spPr>
          <a:xfrm>
            <a:off x="899592" y="2996952"/>
            <a:ext cx="792088" cy="828000"/>
          </a:xfrm>
          <a:prstGeom prst="diamon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827584" y="4725144"/>
            <a:ext cx="1060704" cy="792000"/>
          </a:xfrm>
          <a:prstGeom prst="triangl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55576" y="3933056"/>
            <a:ext cx="1152128" cy="7200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Трапеция 23"/>
          <p:cNvSpPr/>
          <p:nvPr/>
        </p:nvSpPr>
        <p:spPr>
          <a:xfrm>
            <a:off x="2339752" y="2276872"/>
            <a:ext cx="1152128" cy="683992"/>
          </a:xfrm>
          <a:prstGeom prst="trapezoi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апеция 24"/>
          <p:cNvSpPr/>
          <p:nvPr/>
        </p:nvSpPr>
        <p:spPr>
          <a:xfrm>
            <a:off x="4139952" y="2492896"/>
            <a:ext cx="792088" cy="432048"/>
          </a:xfrm>
          <a:prstGeom prst="trapezoi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Трапеция 25"/>
          <p:cNvSpPr/>
          <p:nvPr/>
        </p:nvSpPr>
        <p:spPr>
          <a:xfrm>
            <a:off x="5652120" y="2276872"/>
            <a:ext cx="1152128" cy="683992"/>
          </a:xfrm>
          <a:prstGeom prst="trapezoi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Трапеция 26"/>
          <p:cNvSpPr/>
          <p:nvPr/>
        </p:nvSpPr>
        <p:spPr>
          <a:xfrm>
            <a:off x="7524328" y="2492896"/>
            <a:ext cx="792088" cy="432048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Ромб 27"/>
          <p:cNvSpPr/>
          <p:nvPr/>
        </p:nvSpPr>
        <p:spPr>
          <a:xfrm>
            <a:off x="2483768" y="2996952"/>
            <a:ext cx="792088" cy="828000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омб 28"/>
          <p:cNvSpPr/>
          <p:nvPr/>
        </p:nvSpPr>
        <p:spPr>
          <a:xfrm>
            <a:off x="4283968" y="3212976"/>
            <a:ext cx="504056" cy="576000"/>
          </a:xfrm>
          <a:prstGeom prst="diamon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омб 29"/>
          <p:cNvSpPr/>
          <p:nvPr/>
        </p:nvSpPr>
        <p:spPr>
          <a:xfrm>
            <a:off x="5868144" y="2996952"/>
            <a:ext cx="792088" cy="828000"/>
          </a:xfrm>
          <a:prstGeom prst="diamon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Ромб 30"/>
          <p:cNvSpPr/>
          <p:nvPr/>
        </p:nvSpPr>
        <p:spPr>
          <a:xfrm>
            <a:off x="7668344" y="3212976"/>
            <a:ext cx="504056" cy="5760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339752" y="3933056"/>
            <a:ext cx="1152128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4139952" y="4221088"/>
            <a:ext cx="792088" cy="43204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5724128" y="3933056"/>
            <a:ext cx="1152128" cy="720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7524328" y="4221088"/>
            <a:ext cx="792088" cy="43204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Равнобедренный треугольник 35"/>
          <p:cNvSpPr/>
          <p:nvPr/>
        </p:nvSpPr>
        <p:spPr>
          <a:xfrm>
            <a:off x="2339752" y="4725144"/>
            <a:ext cx="1060704" cy="7920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Равнобедренный треугольник 36"/>
          <p:cNvSpPr/>
          <p:nvPr/>
        </p:nvSpPr>
        <p:spPr>
          <a:xfrm>
            <a:off x="4139952" y="4941168"/>
            <a:ext cx="720080" cy="576064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5724128" y="4725144"/>
            <a:ext cx="1060704" cy="792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Равнобедренный треугольник 38"/>
          <p:cNvSpPr/>
          <p:nvPr/>
        </p:nvSpPr>
        <p:spPr>
          <a:xfrm>
            <a:off x="7524328" y="4941168"/>
            <a:ext cx="720080" cy="576064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6156176" y="5661248"/>
            <a:ext cx="216024" cy="6480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2771800" y="5661248"/>
            <a:ext cx="216024" cy="6480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4427984" y="6021288"/>
            <a:ext cx="216024" cy="28803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7740352" y="6021288"/>
            <a:ext cx="216024" cy="28803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Какой фигуры не хватает в каждом ряду?</a:t>
            </a:r>
            <a:endParaRPr lang="ru-RU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51677"/>
          <a:ext cx="8229600" cy="45576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173267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080120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Трапеция 4"/>
          <p:cNvSpPr/>
          <p:nvPr/>
        </p:nvSpPr>
        <p:spPr>
          <a:xfrm>
            <a:off x="683568" y="2132856"/>
            <a:ext cx="1152128" cy="683992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995936" y="2060848"/>
            <a:ext cx="1152128" cy="72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1988840"/>
            <a:ext cx="1152128" cy="7703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авильный пятиугольник 7"/>
          <p:cNvSpPr/>
          <p:nvPr/>
        </p:nvSpPr>
        <p:spPr>
          <a:xfrm>
            <a:off x="2411760" y="1916832"/>
            <a:ext cx="960120" cy="914400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7308304" y="1844824"/>
            <a:ext cx="1060704" cy="9144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авильный пятиугольник 9"/>
          <p:cNvSpPr/>
          <p:nvPr/>
        </p:nvSpPr>
        <p:spPr>
          <a:xfrm>
            <a:off x="755576" y="3068960"/>
            <a:ext cx="960120" cy="914400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652120" y="3140968"/>
            <a:ext cx="1152128" cy="72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рапеция 11"/>
          <p:cNvSpPr/>
          <p:nvPr/>
        </p:nvSpPr>
        <p:spPr>
          <a:xfrm>
            <a:off x="3995936" y="3212976"/>
            <a:ext cx="1152128" cy="683992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2339752" y="2996952"/>
            <a:ext cx="1060704" cy="9144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308304" y="3140968"/>
            <a:ext cx="1152128" cy="7703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755576" y="4149080"/>
            <a:ext cx="1060704" cy="9144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2339752" y="4293096"/>
            <a:ext cx="1152128" cy="72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995936" y="4221088"/>
            <a:ext cx="1152128" cy="7703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авильный пятиугольник 17"/>
          <p:cNvSpPr/>
          <p:nvPr/>
        </p:nvSpPr>
        <p:spPr>
          <a:xfrm>
            <a:off x="5724128" y="4149080"/>
            <a:ext cx="960120" cy="914400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Трапеция 18"/>
          <p:cNvSpPr/>
          <p:nvPr/>
        </p:nvSpPr>
        <p:spPr>
          <a:xfrm>
            <a:off x="7308304" y="4293096"/>
            <a:ext cx="1152128" cy="683992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5724128" y="5229200"/>
            <a:ext cx="1060704" cy="9144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Трапеция 20"/>
          <p:cNvSpPr/>
          <p:nvPr/>
        </p:nvSpPr>
        <p:spPr>
          <a:xfrm>
            <a:off x="2339752" y="5373216"/>
            <a:ext cx="1152128" cy="683992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55576" y="5373216"/>
            <a:ext cx="1152128" cy="7703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авильный пятиугольник 22"/>
          <p:cNvSpPr/>
          <p:nvPr/>
        </p:nvSpPr>
        <p:spPr>
          <a:xfrm>
            <a:off x="7452320" y="5229200"/>
            <a:ext cx="960120" cy="914400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3995936" y="5373216"/>
            <a:ext cx="1152128" cy="72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учить осуществлять зрительно-мысленный анализ способа расположения фигур; закреплять умение ориентироваться на плоскости.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571367"/>
              </p:ext>
            </p:extLst>
          </p:nvPr>
        </p:nvGraphicFramePr>
        <p:xfrm>
          <a:off x="457200" y="1052735"/>
          <a:ext cx="8229600" cy="5184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5066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389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389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421448" cy="50405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Догадайся, какая фигура убежала?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1336" y="1268760"/>
            <a:ext cx="1080120" cy="108012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660232" y="2924944"/>
            <a:ext cx="1080120" cy="10801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119978" y="4845076"/>
            <a:ext cx="1080120" cy="108012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067944" y="1196752"/>
            <a:ext cx="1132712" cy="1103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281336" y="2852936"/>
            <a:ext cx="1202432" cy="1152128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739252" y="1196752"/>
            <a:ext cx="1217124" cy="1103500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4067944" y="2822710"/>
            <a:ext cx="1296144" cy="115744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1249630" y="4818856"/>
            <a:ext cx="1346448" cy="1106340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640615" y="4799434"/>
            <a:ext cx="1132712" cy="11035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2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формирование элементарных математических представлений у детей,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учить сравнивать однородные предметы по цвету и форме, ориентироваться в соотношении плоскостных фигур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5904656" cy="108012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Запомни фигуру и найди такую же картинку.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728152"/>
              </p:ext>
            </p:extLst>
          </p:nvPr>
        </p:nvGraphicFramePr>
        <p:xfrm>
          <a:off x="539552" y="1484784"/>
          <a:ext cx="7704856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3888432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6642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516216" y="116632"/>
            <a:ext cx="208823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452320" y="235496"/>
            <a:ext cx="792088" cy="81724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372200" y="4581128"/>
            <a:ext cx="980237" cy="108012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6660232" y="307504"/>
            <a:ext cx="106070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5436096" y="4725143"/>
            <a:ext cx="1351564" cy="129614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835696" y="1988840"/>
            <a:ext cx="1296144" cy="12492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5330405" y="2348880"/>
            <a:ext cx="1456673" cy="115212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217538" y="1988840"/>
            <a:ext cx="1234782" cy="12492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1547664" y="4711450"/>
            <a:ext cx="1420744" cy="130983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2435189" y="4581128"/>
            <a:ext cx="1200708" cy="127444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834760" y="1772816"/>
            <a:ext cx="1233183" cy="12492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52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Цель: найти различия по одному признаку</a:t>
            </a:r>
            <a:b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 по форме).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Развивать умение сравнивать предметы.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709480" cy="72008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 девятого.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948108"/>
              </p:ext>
            </p:extLst>
          </p:nvPr>
        </p:nvGraphicFramePr>
        <p:xfrm>
          <a:off x="683568" y="1124744"/>
          <a:ext cx="7920879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/>
                <a:gridCol w="2640293"/>
                <a:gridCol w="2640293"/>
              </a:tblGrid>
              <a:tr h="17281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281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281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Равнобедренный треугольник 4"/>
          <p:cNvSpPr/>
          <p:nvPr/>
        </p:nvSpPr>
        <p:spPr>
          <a:xfrm>
            <a:off x="3912857" y="3068960"/>
            <a:ext cx="1584176" cy="136815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17356" y="3037204"/>
            <a:ext cx="1267011" cy="130619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3429000"/>
            <a:ext cx="1850504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212776" y="1286871"/>
            <a:ext cx="1584176" cy="136815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912857" y="1355237"/>
            <a:ext cx="1267011" cy="130619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25609" y="1693621"/>
            <a:ext cx="1850504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249562" y="4797152"/>
            <a:ext cx="1267011" cy="130619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6646546" y="4735195"/>
            <a:ext cx="1584176" cy="136815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779693" y="5157192"/>
            <a:ext cx="1850504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96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1628800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закрепление геометрических фигур, цветов, оттенков, развитие восприятия, внимания, логического мышления.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853496" cy="57606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Логическая таблица.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117667"/>
              </p:ext>
            </p:extLst>
          </p:nvPr>
        </p:nvGraphicFramePr>
        <p:xfrm>
          <a:off x="683568" y="980726"/>
          <a:ext cx="8064896" cy="5688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2016224"/>
                <a:gridCol w="2016224"/>
              </a:tblGrid>
              <a:tr h="94810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10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10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10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10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10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Овал 3"/>
          <p:cNvSpPr/>
          <p:nvPr/>
        </p:nvSpPr>
        <p:spPr>
          <a:xfrm>
            <a:off x="3131840" y="1124744"/>
            <a:ext cx="1440160" cy="72008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6948264" y="1029041"/>
            <a:ext cx="1348736" cy="817240"/>
          </a:xfrm>
          <a:prstGeom prst="hexagon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апеция 7"/>
          <p:cNvSpPr/>
          <p:nvPr/>
        </p:nvSpPr>
        <p:spPr>
          <a:xfrm>
            <a:off x="5292080" y="1029090"/>
            <a:ext cx="914400" cy="815734"/>
          </a:xfrm>
          <a:prstGeom prst="trapezoi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2060848"/>
            <a:ext cx="767761" cy="72008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331640" y="2933328"/>
            <a:ext cx="767761" cy="72008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337273" y="3933056"/>
            <a:ext cx="767761" cy="72008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54" y="4869160"/>
            <a:ext cx="1760984" cy="75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06123" y="4464424"/>
            <a:ext cx="746676" cy="1527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27006"/>
            <a:ext cx="1440160" cy="833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208" y="4827007"/>
            <a:ext cx="1093791" cy="90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486" y="5816334"/>
            <a:ext cx="1260067" cy="850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51"/>
          <a:stretch/>
        </p:blipFill>
        <p:spPr bwMode="auto">
          <a:xfrm>
            <a:off x="2727418" y="5693896"/>
            <a:ext cx="1904086" cy="88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601" y="5733257"/>
            <a:ext cx="1109357" cy="93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520" y="2022934"/>
            <a:ext cx="1760984" cy="75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43650" y="2590914"/>
            <a:ext cx="746676" cy="1527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908" y="3933056"/>
            <a:ext cx="1440160" cy="833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694" y="2969304"/>
            <a:ext cx="1093791" cy="90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1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51"/>
          <a:stretch/>
        </p:blipFill>
        <p:spPr bwMode="auto">
          <a:xfrm>
            <a:off x="4844093" y="1898022"/>
            <a:ext cx="1904086" cy="88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0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245" y="3867631"/>
            <a:ext cx="1260067" cy="850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174" y="1953885"/>
            <a:ext cx="1109357" cy="830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051" y="1021316"/>
            <a:ext cx="926935" cy="92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384" y="3840026"/>
            <a:ext cx="926935" cy="92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384" y="5733257"/>
            <a:ext cx="1204342" cy="93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174" y="2900842"/>
            <a:ext cx="1204342" cy="93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357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39552" y="1052736"/>
            <a:ext cx="79928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комбинаторный метод, суть которого предполагает рождение нового оригинального творческого решения или образа путём системного перебора всех теоретически возможных вариантов решения или характеристик объекта. Морфологическая таблица состоит из двух осей координат — горизонтальной (объект) и вертикальной (признаки).</a:t>
            </a:r>
            <a:b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http://i.hdws.org/f/7db1/n/2559154c7a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         Использование морфологической таблицы «Создание космического корабля» А «Нос ракеты» Б 1 В 2 Корпус ракеты 3 Форма иллюминаторов Г  4 Количество крыльев  2 3 4 6 Задание: Построить космический корабль по комбинации А(2), Б(3), В(4), Г(1).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04244" cy="622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16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.hdws.org/f/7db1/n/2559154c7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29600" cy="252028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xn----7sbbfcarad9cxaaq2aflmf6g8g.xn--p1ai/images/c993vPNWOT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005064"/>
            <a:ext cx="1961974" cy="2196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219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ИГРЫ ПО ТЕХНОЛОГИИ ТРИЗ ДЛЯ ДЕТЕЙ СТАРШЕЙ ГРУППЫ</vt:lpstr>
      <vt:lpstr>«Морфологическая таблица»</vt:lpstr>
      <vt:lpstr>Заполни таблицу:</vt:lpstr>
      <vt:lpstr>Какой фигуры не хватает в каждом ряду?</vt:lpstr>
      <vt:lpstr>Презентация PowerPoint</vt:lpstr>
      <vt:lpstr>Догадайся, какая фигура убежала?</vt:lpstr>
      <vt:lpstr>Презентация PowerPoint</vt:lpstr>
      <vt:lpstr>Запомни фигуру и найди такую же картинку.</vt:lpstr>
      <vt:lpstr>Презентация PowerPoint</vt:lpstr>
      <vt:lpstr>Поиск девятого.</vt:lpstr>
      <vt:lpstr>Презентация PowerPoint</vt:lpstr>
      <vt:lpstr>Логическая таблица.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USER_X</dc:creator>
  <cp:lastModifiedBy>User</cp:lastModifiedBy>
  <cp:revision>32</cp:revision>
  <dcterms:created xsi:type="dcterms:W3CDTF">2018-02-03T10:37:46Z</dcterms:created>
  <dcterms:modified xsi:type="dcterms:W3CDTF">2020-12-08T20:03:53Z</dcterms:modified>
</cp:coreProperties>
</file>